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Microsoft JhengHei UI" panose="020B0604030504040204" pitchFamily="34" charset="-12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engXian Light" panose="02010600030101010101" pitchFamily="2" charset="-122"/>
      <p:regular r:id="rId19"/>
    </p:embeddedFont>
    <p:embeddedFont>
      <p:font typeface="Microsoft JhengHei UI Light" panose="020B0304030504040204" pitchFamily="34" charset="-120"/>
      <p:regular r:id="rId20"/>
    </p:embeddedFont>
    <p:embeddedFont>
      <p:font typeface="Microsoft YaHei UI" panose="020B0503020204020204" pitchFamily="34" charset="-122"/>
      <p:regular r:id="rId21"/>
      <p:bold r:id="rId22"/>
    </p:embeddedFont>
    <p:embeddedFont>
      <p:font typeface="TT Hoves Bold" panose="020205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52707-5508-4F05-8906-BD2085CF865C}" type="datetimeFigureOut">
              <a:rPr lang="zh-TW" altLang="en-US" smtClean="0"/>
              <a:t>2023/4/6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1C90D-8970-4C03-97EB-B23B4FEEB1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0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1C90D-8970-4C03-97EB-B23B4FEEB13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72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cyh021224.github.i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yh021224/cyh021224.github.i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486672" cy="3291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72204" y="-498374"/>
            <a:ext cx="9499055" cy="10785374"/>
            <a:chOff x="0" y="0"/>
            <a:chExt cx="2501809" cy="28405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1809" cy="2840593"/>
            </a:xfrm>
            <a:custGeom>
              <a:avLst/>
              <a:gdLst/>
              <a:ahLst/>
              <a:cxnLst/>
              <a:rect l="l" t="t" r="r" b="b"/>
              <a:pathLst>
                <a:path w="2501809" h="2840593">
                  <a:moveTo>
                    <a:pt x="0" y="0"/>
                  </a:moveTo>
                  <a:lnTo>
                    <a:pt x="2501809" y="0"/>
                  </a:lnTo>
                  <a:lnTo>
                    <a:pt x="2501809" y="2840593"/>
                  </a:lnTo>
                  <a:lnTo>
                    <a:pt x="0" y="2840593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318705"/>
            <a:ext cx="1237936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身為嘉義人，我們都騎火雞上學</a:t>
            </a:r>
            <a:r>
              <a:rPr lang="en-US" sz="3499" dirty="0">
                <a:solidFill>
                  <a:srgbClr val="000000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8935" y="1820209"/>
            <a:ext cx="12379369" cy="139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79"/>
              </a:lnSpc>
            </a:pPr>
            <a:r>
              <a:rPr lang="en-US" sz="9399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嘉義雞肉飯路跑</a:t>
            </a:r>
            <a:endParaRPr lang="en-US" sz="9399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28700" y="4254785"/>
            <a:ext cx="13309475" cy="5323790"/>
            <a:chOff x="0" y="0"/>
            <a:chExt cx="6350000" cy="254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4"/>
              <a:stretch>
                <a:fillRect t="-33035" b="-3303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5121731" y="7299324"/>
            <a:ext cx="2976518" cy="195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陳伊虹</a:t>
            </a:r>
            <a:endParaRPr lang="en-US" sz="3999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>
              <a:lnSpc>
                <a:spcPts val="5199"/>
              </a:lnSpc>
            </a:pPr>
            <a:r>
              <a:rPr lang="en-US" sz="3999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心理二</a:t>
            </a:r>
            <a:endParaRPr lang="en-US" sz="3999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0" lvl="0" indent="0" algn="l">
              <a:lnSpc>
                <a:spcPts val="51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410315016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4862" y="-249187"/>
            <a:ext cx="9433138" cy="10785374"/>
            <a:chOff x="0" y="0"/>
            <a:chExt cx="2484448" cy="2840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4448" cy="2840593"/>
            </a:xfrm>
            <a:custGeom>
              <a:avLst/>
              <a:gdLst/>
              <a:ahLst/>
              <a:cxnLst/>
              <a:rect l="l" t="t" r="r" b="b"/>
              <a:pathLst>
                <a:path w="2484448" h="2840593">
                  <a:moveTo>
                    <a:pt x="0" y="0"/>
                  </a:moveTo>
                  <a:lnTo>
                    <a:pt x="2484448" y="0"/>
                  </a:lnTo>
                  <a:lnTo>
                    <a:pt x="2484448" y="2840593"/>
                  </a:lnTo>
                  <a:lnTo>
                    <a:pt x="0" y="2840593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73047" y="7653696"/>
            <a:ext cx="3941906" cy="62104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6295059" y="-2639841"/>
            <a:ext cx="5697881" cy="575520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935438" y="3448050"/>
            <a:ext cx="8417123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0"/>
              </a:lnSpc>
            </a:pPr>
            <a:r>
              <a:rPr lang="en-US" sz="10500" dirty="0">
                <a:solidFill>
                  <a:srgbClr val="000000"/>
                </a:solidFill>
                <a:latin typeface="TT Hoves Bold"/>
              </a:rPr>
              <a:t>Thank You </a:t>
            </a:r>
          </a:p>
          <a:p>
            <a:pPr algn="ctr">
              <a:lnSpc>
                <a:spcPts val="13650"/>
              </a:lnSpc>
              <a:spcBef>
                <a:spcPct val="0"/>
              </a:spcBef>
            </a:pPr>
            <a:r>
              <a:rPr lang="en-US" sz="10500" dirty="0">
                <a:solidFill>
                  <a:srgbClr val="000000"/>
                </a:solidFill>
                <a:latin typeface="TT Hoves Bold"/>
              </a:rPr>
              <a:t>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2BB58A97-E53B-439B-9D6B-2F0833D4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90500"/>
            <a:ext cx="19049999" cy="1047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26313" y="3520895"/>
            <a:ext cx="2859244" cy="29829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28700" y="809625"/>
            <a:ext cx="691038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zh-TW" altLang="en-US" sz="75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</a:t>
            </a:r>
            <a:r>
              <a:rPr lang="en-US" altLang="zh-TW" sz="75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Github.io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E5BB72-6CB6-4D19-8A7E-6BECF9439015}"/>
              </a:ext>
            </a:extLst>
          </p:cNvPr>
          <p:cNvSpPr txBox="1"/>
          <p:nvPr/>
        </p:nvSpPr>
        <p:spPr>
          <a:xfrm>
            <a:off x="4076700" y="3812298"/>
            <a:ext cx="10134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TW" dirty="0"/>
            </a:br>
            <a:r>
              <a:rPr lang="en-US" altLang="zh-TW" sz="8000" b="1" dirty="0">
                <a:latin typeface="TT Hoves Bold" panose="02020500000000000000" charset="0"/>
                <a:hlinkClick r:id="rId3" action="ppaction://hlinkfile"/>
              </a:rPr>
              <a:t>cyh021224.github.io</a:t>
            </a:r>
            <a:endParaRPr lang="zh-TW" altLang="en-US" sz="8000" dirty="0">
              <a:latin typeface="TT Hoves Bold" panose="02020500000000000000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468FC86-2557-4A34-97A6-0A76572FF1F1}"/>
              </a:ext>
            </a:extLst>
          </p:cNvPr>
          <p:cNvSpPr txBox="1"/>
          <p:nvPr/>
        </p:nvSpPr>
        <p:spPr>
          <a:xfrm>
            <a:off x="2247900" y="6526428"/>
            <a:ext cx="1379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期中目前進度：</a:t>
            </a:r>
            <a:r>
              <a:rPr lang="en-US" altLang="zh-TW" sz="4000" b="1" dirty="0">
                <a:latin typeface="TT Hoves Bold" panose="02020500000000000000" charset="0"/>
                <a:hlinkClick r:id="rId4"/>
              </a:rPr>
              <a:t>cyh021224.github.io/midterm/index.html</a:t>
            </a:r>
            <a:endParaRPr lang="en-US" altLang="zh-TW" sz="4000" b="1" dirty="0">
              <a:latin typeface="TT Hoves Bold" panose="02020500000000000000" charset="0"/>
            </a:endParaRPr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230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9625"/>
            <a:ext cx="691058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大綱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17414"/>
              </p:ext>
            </p:extLst>
          </p:nvPr>
        </p:nvGraphicFramePr>
        <p:xfrm>
          <a:off x="12078782" y="2720024"/>
          <a:ext cx="3999418" cy="7000878"/>
        </p:xfrm>
        <a:graphic>
          <a:graphicData uri="http://schemas.openxmlformats.org/drawingml/2006/table">
            <a:tbl>
              <a:tblPr/>
              <a:tblGrid>
                <a:gridCol w="109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TT Hoves Bold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網站主題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T Hove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選擇動機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T Hove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我的目標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T Hove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資料蒐集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T Hove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設計架構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6813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latin typeface="TT Hove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000000"/>
                          </a:solidFill>
                          <a:latin typeface="Microsoft JhengHei UI Light" panose="020B0304030504040204" pitchFamily="34" charset="-120"/>
                          <a:ea typeface="Microsoft JhengHei UI Light" panose="020B0304030504040204" pitchFamily="34" charset="-120"/>
                        </a:rPr>
                        <a:t>進度規劃</a:t>
                      </a:r>
                      <a:endParaRPr lang="en-US" sz="1100" b="1" dirty="0">
                        <a:latin typeface="Microsoft JhengHei UI Light" panose="020B0304030504040204" pitchFamily="34" charset="-120"/>
                        <a:ea typeface="Microsoft JhengHei UI Light" panose="020B0304030504040204" pitchFamily="34" charset="-12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3FF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F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031940" y="2720024"/>
            <a:ext cx="11621035" cy="7566976"/>
            <a:chOff x="0" y="0"/>
            <a:chExt cx="3272790" cy="21310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72790" cy="2131060"/>
            </a:xfrm>
            <a:custGeom>
              <a:avLst/>
              <a:gdLst/>
              <a:ahLst/>
              <a:cxnLst/>
              <a:rect l="l" t="t" r="r" b="b"/>
              <a:pathLst>
                <a:path w="3272790" h="2131060">
                  <a:moveTo>
                    <a:pt x="0" y="0"/>
                  </a:moveTo>
                  <a:lnTo>
                    <a:pt x="2767330" y="0"/>
                  </a:lnTo>
                  <a:cubicBezTo>
                    <a:pt x="3046730" y="0"/>
                    <a:pt x="3272790" y="226060"/>
                    <a:pt x="3272790" y="505460"/>
                  </a:cubicBezTo>
                  <a:lnTo>
                    <a:pt x="3272790" y="505460"/>
                  </a:lnTo>
                  <a:lnTo>
                    <a:pt x="3272790" y="2131060"/>
                  </a:lnTo>
                  <a:lnTo>
                    <a:pt x="3272790" y="2131060"/>
                  </a:lnTo>
                  <a:lnTo>
                    <a:pt x="0" y="2131060"/>
                  </a:lnTo>
                  <a:lnTo>
                    <a:pt x="0" y="213106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518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D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3314700"/>
            <a:ext cx="3519069" cy="35190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3FFC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18713" y="3314700"/>
            <a:ext cx="3519069" cy="35190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3FF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18713" y="3314700"/>
            <a:ext cx="7896755" cy="3519069"/>
            <a:chOff x="0" y="0"/>
            <a:chExt cx="10529007" cy="4692092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4692110" cy="4692092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8587" r="-11510" b="-104968"/>
                </a:stretch>
              </a:blip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5905136" y="68239"/>
              <a:ext cx="4623871" cy="4623852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6577" r="-67178" b="-95706"/>
                </a:stretch>
              </a:blip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809625"/>
            <a:ext cx="691038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網站主題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9212" y="6972300"/>
            <a:ext cx="6189576" cy="105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嘉義雞肉飯路跑</a:t>
            </a:r>
            <a:r>
              <a:rPr lang="en-US" sz="60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3198" y="682738"/>
            <a:ext cx="450495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選擇動機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889819" y="0"/>
            <a:ext cx="9499055" cy="10785374"/>
            <a:chOff x="0" y="0"/>
            <a:chExt cx="2501809" cy="28405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1809" cy="2840593"/>
            </a:xfrm>
            <a:custGeom>
              <a:avLst/>
              <a:gdLst/>
              <a:ahLst/>
              <a:cxnLst/>
              <a:rect l="l" t="t" r="r" b="b"/>
              <a:pathLst>
                <a:path w="2501809" h="2840593">
                  <a:moveTo>
                    <a:pt x="0" y="0"/>
                  </a:moveTo>
                  <a:lnTo>
                    <a:pt x="2501809" y="0"/>
                  </a:lnTo>
                  <a:lnTo>
                    <a:pt x="2501809" y="2840593"/>
                  </a:lnTo>
                  <a:lnTo>
                    <a:pt x="0" y="2840593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08852" y="1844765"/>
            <a:ext cx="9615130" cy="7413535"/>
            <a:chOff x="0" y="0"/>
            <a:chExt cx="8153400" cy="6286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53400" cy="6286500"/>
            </a:xfrm>
            <a:custGeom>
              <a:avLst/>
              <a:gdLst/>
              <a:ahLst/>
              <a:cxnLst/>
              <a:rect l="l" t="t" r="r" b="b"/>
              <a:pathLst>
                <a:path w="8153400" h="6286500">
                  <a:moveTo>
                    <a:pt x="8153400" y="1377950"/>
                  </a:moveTo>
                  <a:lnTo>
                    <a:pt x="8153400" y="4908550"/>
                  </a:lnTo>
                  <a:cubicBezTo>
                    <a:pt x="8153400" y="5669280"/>
                    <a:pt x="7536180" y="6286500"/>
                    <a:pt x="6775450" y="6286500"/>
                  </a:cubicBezTo>
                  <a:lnTo>
                    <a:pt x="6775450" y="6286500"/>
                  </a:lnTo>
                  <a:cubicBezTo>
                    <a:pt x="6109970" y="6286500"/>
                    <a:pt x="5554980" y="5815330"/>
                    <a:pt x="5426710" y="5189220"/>
                  </a:cubicBezTo>
                  <a:cubicBezTo>
                    <a:pt x="5297170" y="5815330"/>
                    <a:pt x="4742180" y="6286500"/>
                    <a:pt x="4076700" y="6286500"/>
                  </a:cubicBezTo>
                  <a:lnTo>
                    <a:pt x="4076700" y="6286500"/>
                  </a:lnTo>
                  <a:cubicBezTo>
                    <a:pt x="3411220" y="6286500"/>
                    <a:pt x="2856230" y="5815330"/>
                    <a:pt x="2727960" y="5189220"/>
                  </a:cubicBezTo>
                  <a:cubicBezTo>
                    <a:pt x="2598420" y="5815330"/>
                    <a:pt x="2043430" y="6286500"/>
                    <a:pt x="1379220" y="6286500"/>
                  </a:cubicBezTo>
                  <a:lnTo>
                    <a:pt x="1379220" y="6286500"/>
                  </a:lnTo>
                  <a:cubicBezTo>
                    <a:pt x="617220" y="6286500"/>
                    <a:pt x="0" y="5669280"/>
                    <a:pt x="0" y="4908550"/>
                  </a:cubicBezTo>
                  <a:lnTo>
                    <a:pt x="0" y="1377950"/>
                  </a:lnTo>
                  <a:cubicBezTo>
                    <a:pt x="0" y="617220"/>
                    <a:pt x="617220" y="0"/>
                    <a:pt x="1377950" y="0"/>
                  </a:cubicBezTo>
                  <a:lnTo>
                    <a:pt x="1377950" y="0"/>
                  </a:lnTo>
                  <a:cubicBezTo>
                    <a:pt x="2043430" y="0"/>
                    <a:pt x="2598420" y="471170"/>
                    <a:pt x="2726690" y="1097280"/>
                  </a:cubicBezTo>
                  <a:cubicBezTo>
                    <a:pt x="2856230" y="471170"/>
                    <a:pt x="3411220" y="0"/>
                    <a:pt x="4076700" y="0"/>
                  </a:cubicBezTo>
                  <a:lnTo>
                    <a:pt x="4076700" y="0"/>
                  </a:lnTo>
                  <a:cubicBezTo>
                    <a:pt x="4742180" y="0"/>
                    <a:pt x="5297170" y="471170"/>
                    <a:pt x="5425440" y="1097280"/>
                  </a:cubicBezTo>
                  <a:cubicBezTo>
                    <a:pt x="5554980" y="471170"/>
                    <a:pt x="6109970" y="0"/>
                    <a:pt x="6775450" y="0"/>
                  </a:cubicBezTo>
                  <a:lnTo>
                    <a:pt x="6775450" y="0"/>
                  </a:lnTo>
                  <a:cubicBezTo>
                    <a:pt x="7536180" y="0"/>
                    <a:pt x="8153400" y="617220"/>
                    <a:pt x="8153400" y="1377950"/>
                  </a:cubicBezTo>
                  <a:close/>
                </a:path>
              </a:pathLst>
            </a:custGeom>
            <a:blipFill>
              <a:blip r:embed="rId2"/>
              <a:stretch>
                <a:fillRect l="-7972" r="-797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830949" y="3592483"/>
            <a:ext cx="553582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ts val="5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嘉義</a:t>
            </a:r>
            <a:r>
              <a:rPr lang="en-US" sz="39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——</a:t>
            </a:r>
            <a:r>
              <a:rPr lang="en-US" sz="3999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雞肉飯之鄉</a:t>
            </a:r>
            <a:endParaRPr lang="en-US" sz="3999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0949" y="4881607"/>
            <a:ext cx="4307205" cy="130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ts val="5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每個嘉義人心中的第一名都不同</a:t>
            </a:r>
            <a:endParaRPr lang="en-US" sz="3999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0949" y="6637117"/>
            <a:ext cx="502402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ts val="5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99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好餓好想吃美食</a:t>
            </a:r>
            <a:endParaRPr lang="en-US" sz="3999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7082" y="809625"/>
            <a:ext cx="1106105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我的目標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2519537" y="6823219"/>
            <a:ext cx="3806998" cy="2381766"/>
            <a:chOff x="0" y="-114300"/>
            <a:chExt cx="5075997" cy="31756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114300"/>
              <a:ext cx="5075997" cy="779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 b="1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簡易雞肉飯地圖</a:t>
              </a:r>
              <a:endParaRPr lang="en-US" sz="3999" b="1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3207"/>
              <a:ext cx="5075997" cy="2098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建立一份簡易地圖，為有興趣走訪的人指路，便於路線規劃</a:t>
              </a:r>
              <a:r>
                <a:rPr lang="en-US" sz="2999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。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04314" y="2717556"/>
            <a:ext cx="3921301" cy="3921301"/>
            <a:chOff x="0" y="0"/>
            <a:chExt cx="3282950" cy="3282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1919" r="-2798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183350" y="2717556"/>
            <a:ext cx="3921301" cy="3921301"/>
            <a:chOff x="0" y="0"/>
            <a:chExt cx="3282950" cy="3282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787" t="-10489" r="-24183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462385" y="2717556"/>
            <a:ext cx="3921301" cy="3921301"/>
            <a:chOff x="0" y="0"/>
            <a:chExt cx="3282950" cy="3282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081" r="-59290" b="-2032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904314" y="6830363"/>
            <a:ext cx="3806998" cy="2903706"/>
            <a:chOff x="0" y="-104775"/>
            <a:chExt cx="5075997" cy="387160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04775"/>
              <a:ext cx="5075997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79"/>
                </a:lnSpc>
                <a:spcBef>
                  <a:spcPct val="0"/>
                </a:spcBef>
              </a:pPr>
              <a:r>
                <a:rPr lang="en-US" sz="4000" b="1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喜好歸類、排行</a:t>
              </a:r>
              <a:endParaRPr lang="en-US" sz="4000" b="1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0507"/>
              <a:ext cx="5075997" cy="2816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分為鹹度、油度、雞肉、CP值四個向度進行評分，並依個人喜好進行排名</a:t>
              </a:r>
              <a:r>
                <a:rPr lang="en-US" sz="2999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83350" y="6823219"/>
            <a:ext cx="3944848" cy="1843157"/>
            <a:chOff x="0" y="-114300"/>
            <a:chExt cx="5259797" cy="24575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14300"/>
              <a:ext cx="5259797" cy="779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799"/>
                </a:lnSpc>
                <a:spcBef>
                  <a:spcPct val="0"/>
                </a:spcBef>
              </a:pPr>
              <a:r>
                <a:rPr lang="en-US" sz="3999" b="1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好店推推</a:t>
              </a:r>
              <a:endParaRPr lang="en-US" sz="3999" b="1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63207"/>
              <a:ext cx="5259797" cy="1380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綜合評價優良的好店值得大力推廣</a:t>
              </a:r>
              <a:r>
                <a:rPr lang="en-US" sz="2999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！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6141722"/>
            <a:ext cx="4145278" cy="4145278"/>
            <a:chOff x="0" y="0"/>
            <a:chExt cx="3282950" cy="328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619" t="-6885" r="-8894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513277" y="6141722"/>
            <a:ext cx="4011024" cy="4145278"/>
            <a:chOff x="0" y="0"/>
            <a:chExt cx="6362700" cy="6575666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-29245" r="-5490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034547" y="3506832"/>
            <a:ext cx="4224753" cy="2112376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69543" tIns="69543" rIns="69543" bIns="69543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390695" y="3506832"/>
            <a:ext cx="4224753" cy="2112376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19050"/>
              <a:ext cx="558800" cy="425450"/>
            </a:xfrm>
            <a:prstGeom prst="rect">
              <a:avLst/>
            </a:prstGeom>
          </p:spPr>
          <p:txBody>
            <a:bodyPr lIns="69543" tIns="69543" rIns="69543" bIns="69543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46853" y="3506832"/>
            <a:ext cx="4224753" cy="2112376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CD9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931715" y="6141722"/>
            <a:ext cx="4011024" cy="4145278"/>
            <a:chOff x="0" y="0"/>
            <a:chExt cx="6362700" cy="6575666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8902" r="-1890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76583" y="676275"/>
            <a:ext cx="12388439" cy="125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資料蒐集</a:t>
            </a:r>
            <a:endParaRPr lang="en-US" sz="7499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90251" y="4077245"/>
            <a:ext cx="351334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1" spc="159" dirty="0">
                <a:solidFill>
                  <a:srgbClr val="19191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Google</a:t>
            </a:r>
          </a:p>
          <a:p>
            <a:pPr algn="ctr">
              <a:lnSpc>
                <a:spcPts val="3839"/>
              </a:lnSpc>
            </a:pPr>
            <a:r>
              <a:rPr lang="en-US" sz="3199" b="1" spc="159" dirty="0" err="1">
                <a:solidFill>
                  <a:srgbClr val="19191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店家照片</a:t>
            </a:r>
            <a:endParaRPr lang="en-US" sz="3199" b="1" spc="159" dirty="0">
              <a:solidFill>
                <a:srgbClr val="19191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58409" y="4320132"/>
            <a:ext cx="26177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b="1" spc="159" dirty="0" err="1">
                <a:solidFill>
                  <a:srgbClr val="19191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實際走訪心得</a:t>
            </a:r>
            <a:endParaRPr lang="en-US" sz="3199" b="1" spc="159" dirty="0">
              <a:solidFill>
                <a:srgbClr val="19191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48007" y="4077245"/>
            <a:ext cx="351334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b="1" spc="159" dirty="0" err="1">
                <a:solidFill>
                  <a:srgbClr val="19191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親朋好友</a:t>
            </a:r>
            <a:endParaRPr lang="en-US" sz="3199" b="1" spc="159" dirty="0">
              <a:solidFill>
                <a:srgbClr val="19191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>
              <a:lnSpc>
                <a:spcPts val="3839"/>
              </a:lnSpc>
            </a:pPr>
            <a:r>
              <a:rPr lang="en-US" sz="3199" b="1" spc="159" dirty="0" err="1">
                <a:solidFill>
                  <a:srgbClr val="19191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推薦店家</a:t>
            </a:r>
            <a:endParaRPr lang="en-US" sz="3199" b="1" spc="159" dirty="0">
              <a:solidFill>
                <a:srgbClr val="19191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2488BD03-DA24-45E5-A910-1DF4E1CD6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09505"/>
              </p:ext>
            </p:extLst>
          </p:nvPr>
        </p:nvGraphicFramePr>
        <p:xfrm>
          <a:off x="9206450" y="4749982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2B099F17-DF7E-499A-9B41-F861369CD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085141"/>
              </p:ext>
            </p:extLst>
          </p:nvPr>
        </p:nvGraphicFramePr>
        <p:xfrm>
          <a:off x="5766260" y="4743618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2984B769-EAA6-4D3A-8CAF-B0A3100E7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15340"/>
              </p:ext>
            </p:extLst>
          </p:nvPr>
        </p:nvGraphicFramePr>
        <p:xfrm>
          <a:off x="2330988" y="4744339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7">
            <a:extLst>
              <a:ext uri="{FF2B5EF4-FFF2-40B4-BE49-F238E27FC236}">
                <a16:creationId xmlns:a16="http://schemas.microsoft.com/office/drawing/2014/main" id="{2E69D401-2AA0-433F-B3A7-C41B01AD1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41414"/>
              </p:ext>
            </p:extLst>
          </p:nvPr>
        </p:nvGraphicFramePr>
        <p:xfrm>
          <a:off x="2326072" y="3429319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7">
            <a:extLst>
              <a:ext uri="{FF2B5EF4-FFF2-40B4-BE49-F238E27FC236}">
                <a16:creationId xmlns:a16="http://schemas.microsoft.com/office/drawing/2014/main" id="{AA02981F-4C3A-44E2-8210-C8A045B1F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57211"/>
              </p:ext>
            </p:extLst>
          </p:nvPr>
        </p:nvGraphicFramePr>
        <p:xfrm>
          <a:off x="5766261" y="3436047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3000CF91-87FE-40E7-B9D9-156400B50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115080"/>
              </p:ext>
            </p:extLst>
          </p:nvPr>
        </p:nvGraphicFramePr>
        <p:xfrm>
          <a:off x="9208500" y="3433954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478"/>
              </p:ext>
            </p:extLst>
          </p:nvPr>
        </p:nvGraphicFramePr>
        <p:xfrm>
          <a:off x="19126201" y="5595939"/>
          <a:ext cx="1219200" cy="1844655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18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3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766261" y="6118608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206450" y="6118608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206450" y="7440594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206450" y="8762581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6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014318"/>
              </p:ext>
            </p:extLst>
          </p:nvPr>
        </p:nvGraphicFramePr>
        <p:xfrm>
          <a:off x="12712239" y="3429319"/>
          <a:ext cx="3249689" cy="1131486"/>
        </p:xfrm>
        <a:graphic>
          <a:graphicData uri="http://schemas.openxmlformats.org/drawingml/2006/table">
            <a:tbl>
              <a:tblPr/>
              <a:tblGrid>
                <a:gridCol w="3249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638175"/>
            <a:ext cx="691058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設計架構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2326072" y="2171700"/>
          <a:ext cx="13635856" cy="1131486"/>
        </p:xfrm>
        <a:graphic>
          <a:graphicData uri="http://schemas.openxmlformats.org/drawingml/2006/table">
            <a:tbl>
              <a:tblPr/>
              <a:tblGrid>
                <a:gridCol w="1363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148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A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6756086" y="6249376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西區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08980" y="2302468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8F8F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選單</a:t>
            </a:r>
            <a:endParaRPr lang="en-US" sz="5000" b="1" dirty="0">
              <a:solidFill>
                <a:srgbClr val="F8F8F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01294" y="3605404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8F8F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首頁</a:t>
            </a:r>
            <a:endParaRPr lang="en-US" sz="5000" b="1" dirty="0">
              <a:solidFill>
                <a:srgbClr val="F8F8F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00184" y="3612132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8F8F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地圖</a:t>
            </a:r>
            <a:endParaRPr lang="en-US" sz="5000" b="1" dirty="0">
              <a:solidFill>
                <a:srgbClr val="F8F8F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01124" y="3612132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8F8F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比較</a:t>
            </a:r>
            <a:endParaRPr lang="en-US" sz="5000" b="1" dirty="0">
              <a:solidFill>
                <a:srgbClr val="F8F8F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702064" y="3605404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8F8F9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排名</a:t>
            </a:r>
            <a:endParaRPr lang="en-US" sz="5000" b="1" dirty="0">
              <a:solidFill>
                <a:srgbClr val="F8F8F9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01294" y="4920232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動機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01124" y="4920232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鹹度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01124" y="6256320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油度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01124" y="7564419"/>
            <a:ext cx="1270040" cy="779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雞肉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29723" y="8921924"/>
            <a:ext cx="1803142" cy="779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CP值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56086" y="4920232"/>
            <a:ext cx="1270040" cy="79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東區</a:t>
            </a:r>
            <a:endParaRPr lang="en-US" sz="5000" b="1" dirty="0">
              <a:solidFill>
                <a:srgbClr val="00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F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560597" y="315002"/>
            <a:ext cx="5794198" cy="9656996"/>
            <a:chOff x="0" y="0"/>
            <a:chExt cx="381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3"/>
              <a:stretch>
                <a:fillRect r="-14875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64526" y="1665288"/>
            <a:ext cx="988533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b="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進度規劃</a:t>
            </a:r>
            <a:endParaRPr lang="en-US" sz="7500" b="1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25155" y="5679281"/>
            <a:ext cx="3279852" cy="2672014"/>
            <a:chOff x="0" y="-47625"/>
            <a:chExt cx="4373136" cy="3562686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4373136" cy="1046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33"/>
                </a:lnSpc>
                <a:spcBef>
                  <a:spcPct val="0"/>
                </a:spcBef>
              </a:pPr>
              <a:r>
                <a:rPr lang="en-US" sz="4948" dirty="0">
                  <a:solidFill>
                    <a:srgbClr val="000000"/>
                  </a:solidFill>
                  <a:latin typeface="TT Hoves Bold"/>
                </a:rPr>
                <a:t>Week 12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59886"/>
              <a:ext cx="4373136" cy="235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510"/>
                </a:lnSpc>
                <a:buFont typeface="Arial" panose="020B0604020202020204" pitchFamily="34" charset="0"/>
                <a:buChar char="•"/>
              </a:pPr>
              <a:r>
                <a:rPr lang="en-US" sz="2700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吃完十家雞肉飯</a:t>
              </a:r>
              <a:r>
                <a:rPr lang="en-US" sz="2700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，</a:t>
              </a:r>
              <a:r>
                <a:rPr lang="zh-TW" altLang="en-US" sz="2700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  </a:t>
              </a:r>
              <a:endParaRPr lang="en-US" altLang="zh-TW" sz="27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42913" indent="-442913">
                <a:lnSpc>
                  <a:spcPts val="3510"/>
                </a:lnSpc>
              </a:pPr>
              <a:r>
                <a:rPr lang="zh-TW" altLang="en-US" sz="2700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     </a:t>
              </a:r>
              <a:r>
                <a:rPr lang="en-US" sz="2700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並完成評價</a:t>
              </a:r>
              <a:endParaRPr lang="en-US" sz="27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indent="-457200">
                <a:lnSpc>
                  <a:spcPts val="3510"/>
                </a:lnSpc>
                <a:buFont typeface="Arial" panose="020B0604020202020204" pitchFamily="34" charset="0"/>
                <a:buChar char="•"/>
              </a:pPr>
              <a:r>
                <a:rPr lang="en-US" sz="2700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網頁圖片蒐集完成</a:t>
              </a:r>
              <a:endParaRPr lang="en-US" sz="27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lvl="0" indent="-457200">
                <a:lnSpc>
                  <a:spcPts val="351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00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完成網頁Header</a:t>
              </a:r>
              <a:endParaRPr lang="en-US" sz="2700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639321" y="5715000"/>
            <a:ext cx="3130987" cy="2684586"/>
            <a:chOff x="0" y="0"/>
            <a:chExt cx="4174649" cy="3579447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4174649" cy="1046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33"/>
                </a:lnSpc>
                <a:spcBef>
                  <a:spcPct val="0"/>
                </a:spcBef>
              </a:pPr>
              <a:r>
                <a:rPr lang="en-US" sz="4948">
                  <a:solidFill>
                    <a:srgbClr val="000000"/>
                  </a:solidFill>
                  <a:latin typeface="TT Hoves Bold"/>
                </a:rPr>
                <a:t>Week 15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59886"/>
              <a:ext cx="4174649" cy="2419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39"/>
                </a:lnSpc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完成首頁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indent="-457200">
                <a:lnSpc>
                  <a:spcPts val="3639"/>
                </a:lnSpc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完成雞肉飯地圖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開始製作比較及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zh-TW" altLang="en-US" sz="2799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     </a:t>
              </a: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排名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04621" y="5715000"/>
            <a:ext cx="3130987" cy="2227386"/>
            <a:chOff x="0" y="0"/>
            <a:chExt cx="4174649" cy="296984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4174649" cy="1046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433"/>
                </a:lnSpc>
                <a:spcBef>
                  <a:spcPct val="0"/>
                </a:spcBef>
              </a:pPr>
              <a:r>
                <a:rPr lang="en-US" sz="4948">
                  <a:solidFill>
                    <a:srgbClr val="000000"/>
                  </a:solidFill>
                  <a:latin typeface="TT Hoves Bold"/>
                </a:rPr>
                <a:t>Week 17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59886"/>
              <a:ext cx="4174649" cy="1809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639"/>
                </a:lnSpc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內容完成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indent="-457200">
                <a:lnSpc>
                  <a:spcPts val="3639"/>
                </a:lnSpc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最終版面調整</a:t>
              </a:r>
              <a:endParaRPr lang="en-US" sz="2799" dirty="0">
                <a:solidFill>
                  <a:srgbClr val="0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繳交</a:t>
              </a:r>
              <a:r>
                <a:rPr lang="en-US" sz="2799" dirty="0">
                  <a:solidFill>
                    <a:srgbClr val="00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！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4526" y="3600450"/>
            <a:ext cx="13050095" cy="1543050"/>
            <a:chOff x="0" y="0"/>
            <a:chExt cx="3437062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37062" cy="406400"/>
            </a:xfrm>
            <a:custGeom>
              <a:avLst/>
              <a:gdLst/>
              <a:ahLst/>
              <a:cxnLst/>
              <a:rect l="l" t="t" r="r" b="b"/>
              <a:pathLst>
                <a:path w="3437062" h="406400">
                  <a:moveTo>
                    <a:pt x="35002" y="0"/>
                  </a:moveTo>
                  <a:lnTo>
                    <a:pt x="3402061" y="0"/>
                  </a:lnTo>
                  <a:cubicBezTo>
                    <a:pt x="3421391" y="0"/>
                    <a:pt x="3437062" y="15671"/>
                    <a:pt x="3437062" y="35002"/>
                  </a:cubicBezTo>
                  <a:lnTo>
                    <a:pt x="3437062" y="371398"/>
                  </a:lnTo>
                  <a:cubicBezTo>
                    <a:pt x="3437062" y="380681"/>
                    <a:pt x="3433374" y="389584"/>
                    <a:pt x="3426810" y="396148"/>
                  </a:cubicBezTo>
                  <a:cubicBezTo>
                    <a:pt x="3420246" y="402712"/>
                    <a:pt x="3411343" y="406400"/>
                    <a:pt x="3402061" y="406400"/>
                  </a:cubicBezTo>
                  <a:lnTo>
                    <a:pt x="35002" y="406400"/>
                  </a:lnTo>
                  <a:cubicBezTo>
                    <a:pt x="15671" y="406400"/>
                    <a:pt x="0" y="390729"/>
                    <a:pt x="0" y="371398"/>
                  </a:cubicBezTo>
                  <a:lnTo>
                    <a:pt x="0" y="35002"/>
                  </a:lnTo>
                  <a:cubicBezTo>
                    <a:pt x="0" y="15671"/>
                    <a:pt x="15671" y="0"/>
                    <a:pt x="350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rot="-5677">
            <a:off x="2075209" y="4300538"/>
            <a:ext cx="11533962" cy="0"/>
          </a:xfrm>
          <a:prstGeom prst="line">
            <a:avLst/>
          </a:prstGeom>
          <a:ln w="1428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8" name="Group 18"/>
          <p:cNvGrpSpPr/>
          <p:nvPr/>
        </p:nvGrpSpPr>
        <p:grpSpPr>
          <a:xfrm>
            <a:off x="5661911" y="4025897"/>
            <a:ext cx="690569" cy="69056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0505" y="4040978"/>
            <a:ext cx="690569" cy="69056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25155" y="4040978"/>
            <a:ext cx="690569" cy="69056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129</Words>
  <Application>Microsoft Office PowerPoint</Application>
  <PresentationFormat>自訂</PresentationFormat>
  <Paragraphs>71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TT Hoves Bold</vt:lpstr>
      <vt:lpstr>Microsoft YaHei UI</vt:lpstr>
      <vt:lpstr>新細明體</vt:lpstr>
      <vt:lpstr>Microsoft JhengHei UI</vt:lpstr>
      <vt:lpstr>Microsoft JhengHei UI Light</vt:lpstr>
      <vt:lpstr>Calibri</vt:lpstr>
      <vt:lpstr>Arial</vt:lpstr>
      <vt:lpstr>DengXian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Brief Deck</dc:title>
  <cp:lastModifiedBy>cyh021224</cp:lastModifiedBy>
  <cp:revision>8</cp:revision>
  <dcterms:created xsi:type="dcterms:W3CDTF">2006-08-16T00:00:00Z</dcterms:created>
  <dcterms:modified xsi:type="dcterms:W3CDTF">2023-04-06T15:04:10Z</dcterms:modified>
  <dc:identifier>DAFe9tqpQFQ</dc:identifier>
</cp:coreProperties>
</file>